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62" r:id="rId4"/>
    <p:sldId id="312" r:id="rId5"/>
    <p:sldId id="314" r:id="rId6"/>
    <p:sldId id="315" r:id="rId7"/>
    <p:sldId id="313" r:id="rId8"/>
    <p:sldId id="316" r:id="rId9"/>
    <p:sldId id="311" r:id="rId10"/>
    <p:sldId id="321" r:id="rId11"/>
    <p:sldId id="317" r:id="rId12"/>
    <p:sldId id="320" r:id="rId13"/>
    <p:sldId id="318" r:id="rId14"/>
    <p:sldId id="319" r:id="rId15"/>
    <p:sldId id="279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3" autoAdjust="0"/>
    <p:restoredTop sz="94660"/>
  </p:normalViewPr>
  <p:slideViewPr>
    <p:cSldViewPr snapToGrid="0">
      <p:cViewPr varScale="1">
        <p:scale>
          <a:sx n="60" d="100"/>
          <a:sy n="60" d="100"/>
        </p:scale>
        <p:origin x="8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F72B6-5739-438E-ACF2-DDF9F5407F30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15C8B-A51C-4A6C-9476-86C6DF2A42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79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160EA-6F5D-4A35-AF11-5EB2EF3331D1}" type="datetimeFigureOut">
              <a:rPr lang="en-US" smtClean="0"/>
              <a:pPr/>
              <a:t>4/1/2015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7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54A2F-6E25-489D-8B85-ECBA1D04B7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60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4209D2-5247-4521-A48B-DC9D8EBFB0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11D30-FD34-4777-892F-15C8DDE73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799B9-C867-406D-AFEC-CC7D6838C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802D5-D28B-4A7A-BFE9-2880639ED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AFEE2-B2AC-41AA-82D3-2AFB69BA5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3325D-747E-4386-844F-286BD1F2E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A78DF-F462-426F-BF61-AC50E94BE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03DC-8835-4E24-B472-28415F470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8AD14-6815-4D38-8E98-B8F7602CE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8A4B6-FA98-482C-8244-C5FDC5EBA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58FF1-2EBC-435B-8BCB-5C77C8E6F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>
                <a:latin typeface="Arial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19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04E4EA1-4033-482D-BB69-EEAF5DA3C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University Of North Alabama</a:t>
            </a:r>
            <a:br>
              <a:rPr lang="en-US" sz="3600" dirty="0" smtClean="0"/>
            </a:br>
            <a:r>
              <a:rPr lang="en-US" sz="3600" dirty="0" smtClean="0"/>
              <a:t>General Education Assessment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1267" y="3002870"/>
            <a:ext cx="7239000" cy="17526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Paradigm Shift: A plan for Revising General Education Assessment at UNA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Conceptual Framework of New General Education Paradigm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A03DC-8835-4E24-B472-28415F47005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3265715" y="1926771"/>
            <a:ext cx="3058885" cy="97971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General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</a:rPr>
              <a:t> Education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>
                <a:solidFill>
                  <a:schemeClr val="bg1"/>
                </a:solidFill>
              </a:rPr>
              <a:t>Competencies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2492828" y="2906484"/>
            <a:ext cx="2302331" cy="1872343"/>
            <a:chOff x="2492828" y="2906484"/>
            <a:chExt cx="2302331" cy="1872343"/>
          </a:xfrm>
        </p:grpSpPr>
        <p:sp>
          <p:nvSpPr>
            <p:cNvPr id="5" name="Rectangle 4"/>
            <p:cNvSpPr/>
            <p:nvPr/>
          </p:nvSpPr>
          <p:spPr bwMode="auto">
            <a:xfrm>
              <a:off x="2492828" y="3766456"/>
              <a:ext cx="1524000" cy="101237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General Education Component</a:t>
              </a:r>
            </a:p>
          </p:txBody>
        </p:sp>
        <p:cxnSp>
          <p:nvCxnSpPr>
            <p:cNvPr id="10" name="Elbow Connector 9"/>
            <p:cNvCxnSpPr>
              <a:stCxn id="4" idx="2"/>
              <a:endCxn id="5" idx="0"/>
            </p:cNvCxnSpPr>
            <p:nvPr/>
          </p:nvCxnSpPr>
          <p:spPr bwMode="auto">
            <a:xfrm rot="5400000">
              <a:off x="3595008" y="2566305"/>
              <a:ext cx="859971" cy="154033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7" name="Group 16"/>
          <p:cNvGrpSpPr/>
          <p:nvPr/>
        </p:nvGrpSpPr>
        <p:grpSpPr>
          <a:xfrm>
            <a:off x="4795158" y="2906485"/>
            <a:ext cx="2302328" cy="1861457"/>
            <a:chOff x="4795158" y="2906485"/>
            <a:chExt cx="2302328" cy="1861457"/>
          </a:xfrm>
        </p:grpSpPr>
        <p:sp>
          <p:nvSpPr>
            <p:cNvPr id="8" name="Rectangle 7"/>
            <p:cNvSpPr/>
            <p:nvPr/>
          </p:nvSpPr>
          <p:spPr bwMode="auto">
            <a:xfrm>
              <a:off x="5573486" y="3755571"/>
              <a:ext cx="1524000" cy="1012371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Program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/>
                <a:t>Learning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Outcomes</a:t>
              </a:r>
            </a:p>
          </p:txBody>
        </p: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140779" y="2560864"/>
              <a:ext cx="849086" cy="154032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5" name="Elbow Connector 14"/>
          <p:cNvCxnSpPr>
            <a:stCxn id="5" idx="2"/>
            <a:endCxn id="8" idx="2"/>
          </p:cNvCxnSpPr>
          <p:nvPr/>
        </p:nvCxnSpPr>
        <p:spPr bwMode="auto">
          <a:xfrm rot="5400000" flipH="1" flipV="1">
            <a:off x="4789714" y="3233056"/>
            <a:ext cx="10885" cy="3080658"/>
          </a:xfrm>
          <a:prstGeom prst="bentConnector3">
            <a:avLst>
              <a:gd name="adj1" fmla="val -210013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Supporting Core Competencies through Learning Outcomes and General Education Component…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400" u="sng" dirty="0" smtClean="0">
                <a:solidFill>
                  <a:srgbClr val="7030A0"/>
                </a:solidFill>
              </a:rPr>
              <a:t>Gen. Ed. Component</a:t>
            </a:r>
          </a:p>
          <a:p>
            <a:r>
              <a:rPr lang="en-US" sz="2400" dirty="0" smtClean="0"/>
              <a:t>Determine where CAAP assessment can support Core Areas (50-60%)</a:t>
            </a:r>
          </a:p>
          <a:p>
            <a:r>
              <a:rPr lang="en-US" sz="2400" dirty="0" smtClean="0"/>
              <a:t>Determine adequate assessment for those areas not supported by CAAP</a:t>
            </a:r>
          </a:p>
          <a:p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en-US" sz="2400" u="sng" dirty="0" smtClean="0">
                <a:solidFill>
                  <a:srgbClr val="7030A0"/>
                </a:solidFill>
              </a:rPr>
              <a:t>Program Learning</a:t>
            </a:r>
          </a:p>
          <a:p>
            <a:pPr algn="ctr">
              <a:buNone/>
            </a:pPr>
            <a:r>
              <a:rPr lang="en-US" sz="2400" u="sng" dirty="0" smtClean="0">
                <a:solidFill>
                  <a:srgbClr val="7030A0"/>
                </a:solidFill>
              </a:rPr>
              <a:t>Outcomes</a:t>
            </a:r>
          </a:p>
          <a:p>
            <a:r>
              <a:rPr lang="en-US" sz="2400" dirty="0" smtClean="0"/>
              <a:t>Indicate which Core Competencies are supported by each outcome</a:t>
            </a:r>
          </a:p>
          <a:p>
            <a:r>
              <a:rPr lang="en-US" sz="2400" dirty="0" smtClean="0"/>
              <a:t>Use assessment for outcome to demonstrate assessment for the Core Competency 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3325D-747E-4386-844F-286BD1F2E2C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Key Features of New Assessment Plan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General Education Advisory Committee will be dissolved and responsibility of ensuring the new plan is implemented will fall to the IE committee and the OIRPA</a:t>
            </a:r>
          </a:p>
          <a:p>
            <a:r>
              <a:rPr lang="en-US" sz="1800" dirty="0" smtClean="0">
                <a:solidFill>
                  <a:srgbClr val="7030A0"/>
                </a:solidFill>
              </a:rPr>
              <a:t>Recommend to the Undergraduate Curriculum Committee that the term Core Competencies be changed to General Education Competencies to align with SACS definitions</a:t>
            </a:r>
          </a:p>
          <a:p>
            <a:r>
              <a:rPr lang="en-US" sz="1800" dirty="0" smtClean="0"/>
              <a:t>OIRPA will generate other forms of assessment such as Alumni and Faculty attitudinal surveys and White Papers to assess the effectiveness of the General Education Component</a:t>
            </a:r>
          </a:p>
          <a:p>
            <a:r>
              <a:rPr lang="en-US" sz="1800" dirty="0" smtClean="0">
                <a:solidFill>
                  <a:srgbClr val="7030A0"/>
                </a:solidFill>
              </a:rPr>
              <a:t>Will allow UNA to show how the strength of its academic programs also supports its basic General Education Competencies</a:t>
            </a:r>
          </a:p>
          <a:p>
            <a:r>
              <a:rPr lang="en-US" sz="1800" dirty="0" smtClean="0"/>
              <a:t>Will allow chairs to have more control over assessment of General Education courses within their departments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802D5-D28B-4A7A-BFE9-2880639ED2E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Process for Implementing New General Education Assessment Plan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Department chair (and not an external committee) will determine which General Education Competences are supported by the department</a:t>
            </a:r>
          </a:p>
          <a:p>
            <a:r>
              <a:rPr lang="en-US" sz="1800" dirty="0" smtClean="0">
                <a:solidFill>
                  <a:srgbClr val="7030A0"/>
                </a:solidFill>
              </a:rPr>
              <a:t>Department chair will indicate those program learning outcomes that support General Education Competences, indicate assessment used, and document program changes based upon assessment (Annual Report)</a:t>
            </a:r>
          </a:p>
          <a:p>
            <a:r>
              <a:rPr lang="en-US" sz="1800" dirty="0" smtClean="0"/>
              <a:t>Department chair will indicate any General Education courses taught within the department, the General Education Competences they support, indicate assessment used, and document curricular changes based upon assessment (Separate Report)</a:t>
            </a:r>
          </a:p>
          <a:p>
            <a:r>
              <a:rPr lang="en-US" sz="1800" dirty="0" smtClean="0">
                <a:solidFill>
                  <a:srgbClr val="7030A0"/>
                </a:solidFill>
              </a:rPr>
              <a:t>OIRPA will be responsible for collecting this information, completing a General Education report and submitting to IE committee for evaluation.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802D5-D28B-4A7A-BFE9-2880639ED2E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Timeline for New General Education Assessment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June 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2010 for first General Education Report</a:t>
            </a:r>
          </a:p>
          <a:p>
            <a:r>
              <a:rPr lang="en-US" sz="2400" dirty="0" smtClean="0"/>
              <a:t>June 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2011 for second General Education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802D5-D28B-4A7A-BFE9-2880639ED2E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2427514" y="2686731"/>
            <a:ext cx="487825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dirty="0" smtClean="0"/>
              <a:t>Questions, Comments,</a:t>
            </a:r>
          </a:p>
          <a:p>
            <a:pPr algn="ctr"/>
            <a:r>
              <a:rPr lang="en-US" sz="3200" dirty="0" smtClean="0"/>
              <a:t>Feedback?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8AD14-6815-4D38-8E98-B8F7602CE2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Paradigm Shift: A Plan for Revising General Education at UNA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Short history of General Education assessment at UNA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Outcomes of current assessment plan and questions raised</a:t>
            </a:r>
          </a:p>
          <a:p>
            <a:pPr eaLnBrk="1" hangingPunct="1"/>
            <a:r>
              <a:rPr lang="en-US" sz="2400" dirty="0" smtClean="0"/>
              <a:t>Current thinking about General Education</a:t>
            </a:r>
          </a:p>
          <a:p>
            <a:pPr eaLnBrk="1" hangingPunct="1"/>
            <a:r>
              <a:rPr lang="en-US" sz="2400" dirty="0" smtClean="0">
                <a:solidFill>
                  <a:schemeClr val="tx2"/>
                </a:solidFill>
              </a:rPr>
              <a:t>Paradigm shift</a:t>
            </a:r>
          </a:p>
          <a:p>
            <a:pPr eaLnBrk="1" hangingPunct="1"/>
            <a:r>
              <a:rPr lang="en-US" sz="2400" dirty="0" smtClean="0"/>
              <a:t>Process  and timeline for implementing new plan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802D5-D28B-4A7A-BFE9-2880639ED2E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History of General Education Assessment at UNA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2"/>
            <a:ext cx="7313612" cy="4344987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+mj-lt"/>
              </a:rPr>
              <a:t>In March, 2007, a General Education Assessment process was created by the Institutional Effectiveness Committee</a:t>
            </a:r>
          </a:p>
          <a:p>
            <a:pPr eaLnBrk="1" hangingPunct="1"/>
            <a:r>
              <a:rPr lang="en-US" sz="2400" dirty="0" smtClean="0">
                <a:solidFill>
                  <a:srgbClr val="7030A0"/>
                </a:solidFill>
                <a:latin typeface="+mj-lt"/>
              </a:rPr>
              <a:t>Assessment would consist of a five-year cycle in which one Component Area would be assessed each year for the first four years</a:t>
            </a:r>
          </a:p>
          <a:p>
            <a:pPr eaLnBrk="1" hangingPunct="1"/>
            <a:r>
              <a:rPr lang="en-US" sz="2400" dirty="0" smtClean="0">
                <a:latin typeface="+mj-lt"/>
              </a:rPr>
              <a:t>The fifth year would include a comprehensive review of all four areas</a:t>
            </a:r>
          </a:p>
          <a:p>
            <a:pPr eaLnBrk="1" hangingPunct="1"/>
            <a:r>
              <a:rPr lang="en-US" sz="2400" dirty="0" smtClean="0">
                <a:solidFill>
                  <a:srgbClr val="7030A0"/>
                </a:solidFill>
                <a:latin typeface="+mj-lt"/>
              </a:rPr>
              <a:t>During the fall of 2007, a General Education Advisory Committee was created and learning outcomes were created for each of the four Areas</a:t>
            </a:r>
          </a:p>
          <a:p>
            <a:pPr eaLnBrk="1" hangingPunct="1"/>
            <a:endParaRPr lang="en-US" sz="2500" dirty="0" smtClean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802D5-D28B-4A7A-BFE9-2880639ED2E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Problems/Issues Concerning General Education Assessment at UNA, cont.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+mj-lt"/>
              </a:rPr>
              <a:t>The learning outcomes did not correlate well with the University’s Core Competencies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+mj-lt"/>
              </a:rPr>
              <a:t>Over 15 years of CAAP data were not used to support either the Area’s learning outcomes or UNA’s Core Competencies</a:t>
            </a:r>
          </a:p>
          <a:p>
            <a:r>
              <a:rPr lang="en-US" sz="2400" dirty="0" smtClean="0">
                <a:latin typeface="+mj-lt"/>
              </a:rPr>
              <a:t>No process was in place to assess how key stakeholders (i.e. faculty and alumni) assessed General Education at UNA</a:t>
            </a:r>
          </a:p>
          <a:p>
            <a:r>
              <a:rPr lang="en-US" sz="2400" dirty="0" smtClean="0">
                <a:solidFill>
                  <a:srgbClr val="7030A0"/>
                </a:solidFill>
                <a:latin typeface="+mj-lt"/>
              </a:rPr>
              <a:t>The Committee did not meet regularly, so assessment was sporadic at best</a:t>
            </a: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802D5-D28B-4A7A-BFE9-2880639ED2E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Outcome of General Education Assessment at UNA…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Learning outcomes not tied to Core Competencies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Essential assessment data (i.e. CAAP scores) not used in assessment</a:t>
            </a:r>
          </a:p>
          <a:p>
            <a:r>
              <a:rPr lang="en-US" sz="2000" dirty="0" smtClean="0"/>
              <a:t>Assessment is not consistent within each Area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Five-Year cycle under current plan will not be completed before SACS report is due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Out of Compliance with SACS Standard 3.5.1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</a:p>
          <a:p>
            <a:pPr algn="ctr">
              <a:buNone/>
            </a:pPr>
            <a:r>
              <a:rPr lang="en-US" sz="2400" i="1" dirty="0" smtClean="0"/>
              <a:t>“</a:t>
            </a:r>
            <a:r>
              <a:rPr lang="en-US" sz="1800" i="1" dirty="0" smtClean="0"/>
              <a:t>The institution identifies college-level general education competencies and the extent to which graduates have attained them..”</a:t>
            </a:r>
            <a:endParaRPr lang="en-US" sz="1800" i="1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802D5-D28B-4A7A-BFE9-2880639ED2E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Essential Questions Regarding General Education Assessment at UNA…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How can UNA effectively tie its Core Curriculum to its Core Competencies?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How can UNA effectively use 15 years of CAAP data to assess and improve General Education?</a:t>
            </a:r>
          </a:p>
          <a:p>
            <a:r>
              <a:rPr lang="en-US" sz="2400" dirty="0" smtClean="0"/>
              <a:t>How can UNA incorporate more assessment that gauges the effectiveness of students mastering Core Competencies?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How can UNA do all of this in less than two years?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802D5-D28B-4A7A-BFE9-2880639ED2E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Current Thinking of General Education (Typical US Higher Education View)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524000" y="2133600"/>
            <a:ext cx="1143000" cy="1828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+mj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Arts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And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Sciences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124200" y="2133600"/>
            <a:ext cx="1143000" cy="1828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Business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724400" y="2133600"/>
            <a:ext cx="1143000" cy="1828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Education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324600" y="2133600"/>
            <a:ext cx="1143000" cy="1828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Nursing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438400" y="4800600"/>
            <a:ext cx="1676400" cy="762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+mj-lt"/>
              </a:rPr>
              <a:t>Core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+mj-lt"/>
              </a:rPr>
              <a:t>Curriculum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114800" y="4724400"/>
            <a:ext cx="2971800" cy="914400"/>
            <a:chOff x="4114800" y="4724400"/>
            <a:chExt cx="2971800" cy="914400"/>
          </a:xfrm>
        </p:grpSpPr>
        <p:sp>
          <p:nvSpPr>
            <p:cNvPr id="15" name="Oval 14"/>
            <p:cNvSpPr/>
            <p:nvPr/>
          </p:nvSpPr>
          <p:spPr bwMode="auto">
            <a:xfrm>
              <a:off x="5181600" y="4724400"/>
              <a:ext cx="1905000" cy="914400"/>
            </a:xfrm>
            <a:prstGeom prst="ellipse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+mj-lt"/>
                </a:rPr>
                <a:t>Core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+mj-lt"/>
                </a:rPr>
                <a:t>Competencies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  <p:cxnSp>
          <p:nvCxnSpPr>
            <p:cNvPr id="17" name="Straight Arrow Connector 16"/>
            <p:cNvCxnSpPr>
              <a:stCxn id="11" idx="3"/>
              <a:endCxn id="15" idx="2"/>
            </p:cNvCxnSpPr>
            <p:nvPr/>
          </p:nvCxnSpPr>
          <p:spPr bwMode="auto">
            <a:xfrm>
              <a:off x="4114800" y="5181600"/>
              <a:ext cx="10668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5" name="Shape 24"/>
          <p:cNvCxnSpPr>
            <a:stCxn id="5" idx="2"/>
            <a:endCxn id="11" idx="1"/>
          </p:cNvCxnSpPr>
          <p:nvPr/>
        </p:nvCxnSpPr>
        <p:spPr bwMode="auto">
          <a:xfrm rot="16200000" flipH="1">
            <a:off x="1657350" y="4400550"/>
            <a:ext cx="1219200" cy="342900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1" name="Elbow Connector 30"/>
          <p:cNvCxnSpPr>
            <a:stCxn id="6" idx="2"/>
            <a:endCxn id="11" idx="0"/>
          </p:cNvCxnSpPr>
          <p:nvPr/>
        </p:nvCxnSpPr>
        <p:spPr bwMode="auto">
          <a:xfrm rot="5400000">
            <a:off x="3067050" y="4171950"/>
            <a:ext cx="838200" cy="4191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arrow"/>
            <a:tailEnd type="arrow"/>
          </a:ln>
          <a:effectLst/>
        </p:spPr>
      </p:cxnSp>
      <p:cxnSp>
        <p:nvCxnSpPr>
          <p:cNvPr id="33" name="Elbow Connector 32"/>
          <p:cNvCxnSpPr>
            <a:stCxn id="9" idx="2"/>
            <a:endCxn id="11" idx="0"/>
          </p:cNvCxnSpPr>
          <p:nvPr/>
        </p:nvCxnSpPr>
        <p:spPr bwMode="auto">
          <a:xfrm rot="5400000">
            <a:off x="3867150" y="3371850"/>
            <a:ext cx="838200" cy="20193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arrow"/>
            <a:tailEnd type="arrow"/>
          </a:ln>
          <a:effectLst/>
        </p:spPr>
      </p:cxnSp>
      <p:cxnSp>
        <p:nvCxnSpPr>
          <p:cNvPr id="35" name="Elbow Connector 34"/>
          <p:cNvCxnSpPr>
            <a:stCxn id="10" idx="2"/>
            <a:endCxn id="11" idx="0"/>
          </p:cNvCxnSpPr>
          <p:nvPr/>
        </p:nvCxnSpPr>
        <p:spPr bwMode="auto">
          <a:xfrm rot="5400000">
            <a:off x="4667250" y="2571750"/>
            <a:ext cx="838200" cy="36195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ysDash"/>
            <a:round/>
            <a:headEnd type="arrow"/>
            <a:tailEnd type="arrow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533400" y="5715000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7030A0"/>
                </a:solidFill>
                <a:latin typeface="+mj-lt"/>
              </a:rPr>
              <a:t>Core Competencies:</a:t>
            </a:r>
          </a:p>
          <a:p>
            <a:endParaRPr lang="en-US" sz="1400" dirty="0" smtClean="0">
              <a:solidFill>
                <a:srgbClr val="7030A0"/>
              </a:solidFill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1400" dirty="0" smtClean="0">
                <a:solidFill>
                  <a:srgbClr val="7030A0"/>
                </a:solidFill>
                <a:latin typeface="+mj-lt"/>
              </a:rPr>
              <a:t>Effective Communication   2. Critical Thinking   3. Use of Existing and New Technologies</a:t>
            </a:r>
          </a:p>
          <a:p>
            <a:pPr marL="342900" indent="-342900"/>
            <a:r>
              <a:rPr lang="en-US" sz="1400" dirty="0" smtClean="0">
                <a:solidFill>
                  <a:srgbClr val="7030A0"/>
                </a:solidFill>
                <a:latin typeface="+mj-lt"/>
              </a:rPr>
              <a:t>		4. Analysis and Reasoning	5. Seeking Out and Acquiring Knowledge</a:t>
            </a:r>
            <a:endParaRPr lang="en-US" sz="14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A03DC-8835-4E24-B472-28415F4700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Problems With Current Thinking of General Education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Assuming that Arts and Sciences are the sole supporters of General Education </a:t>
            </a:r>
            <a:r>
              <a:rPr lang="en-US" sz="2000" i="1" dirty="0" smtClean="0"/>
              <a:t>(Revising General Education, AACU, 2009)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Assuming that General Education involves only breadth of knowledge </a:t>
            </a:r>
            <a:r>
              <a:rPr lang="en-US" sz="2000" dirty="0" smtClean="0">
                <a:solidFill>
                  <a:srgbClr val="7030A0"/>
                </a:solidFill>
              </a:rPr>
              <a:t>(Revising General Education, AACU, 2009)</a:t>
            </a:r>
          </a:p>
          <a:p>
            <a:r>
              <a:rPr lang="en-US" sz="2400" dirty="0" smtClean="0"/>
              <a:t>More and more professional accrediting agencies are including general education as part of their core requirements (i.e. AACSB, ABET, NCATE)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5802D5-D28B-4A7A-BFE9-2880639ED2E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General Education Paradigm Shift for UNA…</a:t>
            </a:r>
            <a:endParaRPr lang="en-US" sz="3200" dirty="0"/>
          </a:p>
        </p:txBody>
      </p:sp>
      <p:sp>
        <p:nvSpPr>
          <p:cNvPr id="5" name="Oval 4"/>
          <p:cNvSpPr/>
          <p:nvPr/>
        </p:nvSpPr>
        <p:spPr bwMode="auto">
          <a:xfrm>
            <a:off x="3886200" y="3048000"/>
            <a:ext cx="1219200" cy="1066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Core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solidFill>
                  <a:schemeClr val="bg1"/>
                </a:solidFill>
                <a:latin typeface="+mj-lt"/>
              </a:rPr>
              <a:t>Comp.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429000" y="2743200"/>
            <a:ext cx="5334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267200" y="2438400"/>
            <a:ext cx="5334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029200" y="2743200"/>
            <a:ext cx="5334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200400" y="3352800"/>
            <a:ext cx="5334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257800" y="3276600"/>
            <a:ext cx="5334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029200" y="3886200"/>
            <a:ext cx="5334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267200" y="4191000"/>
            <a:ext cx="5334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429000" y="3962400"/>
            <a:ext cx="5334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295400" y="1676400"/>
            <a:ext cx="6324600" cy="2819400"/>
            <a:chOff x="1295400" y="1676400"/>
            <a:chExt cx="6324600" cy="28194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590800" y="1676400"/>
              <a:ext cx="1219200" cy="457200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Academic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j-lt"/>
                </a:rPr>
                <a:t>Program 1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1295400" y="2743200"/>
              <a:ext cx="1219200" cy="457200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Academic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j-lt"/>
                </a:rPr>
                <a:t>Program 3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295400" y="4038600"/>
              <a:ext cx="1219200" cy="457200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Academic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j-lt"/>
                </a:rPr>
                <a:t>Program 5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181600" y="1676400"/>
              <a:ext cx="1219200" cy="457200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Academic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j-lt"/>
                </a:rPr>
                <a:t>Program 2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400800" y="2667000"/>
              <a:ext cx="1219200" cy="457200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Academic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j-lt"/>
                </a:rPr>
                <a:t>Program 4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400800" y="3962400"/>
              <a:ext cx="1219200" cy="457200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Academic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+mj-lt"/>
                </a:rPr>
                <a:t>Program 6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905000" y="2133600"/>
            <a:ext cx="5105400" cy="1905000"/>
            <a:chOff x="1905000" y="2133600"/>
            <a:chExt cx="5105400" cy="1905000"/>
          </a:xfrm>
        </p:grpSpPr>
        <p:cxnSp>
          <p:nvCxnSpPr>
            <p:cNvPr id="25" name="Straight Arrow Connector 24"/>
            <p:cNvCxnSpPr>
              <a:stCxn id="18" idx="2"/>
            </p:cNvCxnSpPr>
            <p:nvPr/>
          </p:nvCxnSpPr>
          <p:spPr bwMode="auto">
            <a:xfrm rot="16200000" flipH="1">
              <a:off x="3276600" y="2057400"/>
              <a:ext cx="914400" cy="10668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21" idx="2"/>
            </p:cNvCxnSpPr>
            <p:nvPr/>
          </p:nvCxnSpPr>
          <p:spPr bwMode="auto">
            <a:xfrm rot="5400000">
              <a:off x="4800600" y="2057400"/>
              <a:ext cx="914400" cy="10668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22" idx="2"/>
            </p:cNvCxnSpPr>
            <p:nvPr/>
          </p:nvCxnSpPr>
          <p:spPr bwMode="auto">
            <a:xfrm rot="5400000">
              <a:off x="5943600" y="2209800"/>
              <a:ext cx="152400" cy="1981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3" idx="0"/>
            </p:cNvCxnSpPr>
            <p:nvPr/>
          </p:nvCxnSpPr>
          <p:spPr bwMode="auto">
            <a:xfrm rot="16200000" flipV="1">
              <a:off x="5943600" y="2895600"/>
              <a:ext cx="228600" cy="19050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>
              <a:stCxn id="19" idx="2"/>
            </p:cNvCxnSpPr>
            <p:nvPr/>
          </p:nvCxnSpPr>
          <p:spPr bwMode="auto">
            <a:xfrm rot="16200000" flipH="1">
              <a:off x="2819400" y="2286000"/>
              <a:ext cx="152400" cy="1981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>
              <a:stCxn id="20" idx="0"/>
            </p:cNvCxnSpPr>
            <p:nvPr/>
          </p:nvCxnSpPr>
          <p:spPr bwMode="auto">
            <a:xfrm rot="5400000" flipH="1" flipV="1">
              <a:off x="2819400" y="2895600"/>
              <a:ext cx="228600" cy="2057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2" name="Group 31"/>
          <p:cNvGrpSpPr/>
          <p:nvPr/>
        </p:nvGrpSpPr>
        <p:grpSpPr>
          <a:xfrm>
            <a:off x="3507115" y="4343401"/>
            <a:ext cx="1788785" cy="1491342"/>
            <a:chOff x="3507115" y="4343401"/>
            <a:chExt cx="1788785" cy="1491342"/>
          </a:xfrm>
        </p:grpSpPr>
        <p:sp>
          <p:nvSpPr>
            <p:cNvPr id="36" name="Rectangle 35"/>
            <p:cNvSpPr/>
            <p:nvPr/>
          </p:nvSpPr>
          <p:spPr bwMode="auto">
            <a:xfrm>
              <a:off x="3918857" y="5377543"/>
              <a:ext cx="1219200" cy="4572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Gen.</a:t>
              </a:r>
              <a:r>
                <a:rPr kumimoji="0" lang="en-US" sz="12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 Ed.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baseline="0" dirty="0" smtClean="0">
                  <a:latin typeface="+mj-lt"/>
                </a:rPr>
                <a:t>Component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cxnSp>
          <p:nvCxnSpPr>
            <p:cNvPr id="38" name="Elbow Connector 37"/>
            <p:cNvCxnSpPr>
              <a:stCxn id="36" idx="0"/>
              <a:endCxn id="14" idx="3"/>
            </p:cNvCxnSpPr>
            <p:nvPr/>
          </p:nvCxnSpPr>
          <p:spPr bwMode="auto">
            <a:xfrm rot="16200000" flipV="1">
              <a:off x="3505337" y="4354423"/>
              <a:ext cx="1024898" cy="102134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Elbow Connector 39"/>
            <p:cNvCxnSpPr>
              <a:stCxn id="36" idx="0"/>
              <a:endCxn id="13" idx="4"/>
            </p:cNvCxnSpPr>
            <p:nvPr/>
          </p:nvCxnSpPr>
          <p:spPr bwMode="auto">
            <a:xfrm rot="5400000" flipH="1" flipV="1">
              <a:off x="4166507" y="5010151"/>
              <a:ext cx="729343" cy="5443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Elbow Connector 41"/>
            <p:cNvCxnSpPr>
              <a:stCxn id="36" idx="0"/>
              <a:endCxn id="12" idx="4"/>
            </p:cNvCxnSpPr>
            <p:nvPr/>
          </p:nvCxnSpPr>
          <p:spPr bwMode="auto">
            <a:xfrm rot="5400000" flipH="1" flipV="1">
              <a:off x="4395107" y="4476751"/>
              <a:ext cx="1034143" cy="767443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642257" y="6063343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+mj-lt"/>
              </a:rPr>
              <a:t>Solution: </a:t>
            </a:r>
            <a:r>
              <a:rPr lang="en-US" sz="2000" dirty="0" smtClean="0">
                <a:latin typeface="+mj-lt"/>
              </a:rPr>
              <a:t>Support General Education Competencies through program learning outcomes as well as the General Education Component</a:t>
            </a:r>
            <a:endParaRPr lang="en-US" sz="2000" dirty="0">
              <a:latin typeface="+mj-lt"/>
            </a:endParaRPr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2A03DC-8835-4E24-B472-28415F47005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61" grpId="0"/>
    </p:bldLst>
  </p:timing>
</p:sld>
</file>

<file path=ppt/theme/theme1.xml><?xml version="1.0" encoding="utf-8"?>
<a:theme xmlns:a="http://schemas.openxmlformats.org/drawingml/2006/main" name="Eclipse">
  <a:themeElements>
    <a:clrScheme name="Custom 1">
      <a:dk1>
        <a:srgbClr val="000000"/>
      </a:dk1>
      <a:lt1>
        <a:srgbClr val="FFFFFF"/>
      </a:lt1>
      <a:dk2>
        <a:srgbClr val="7030A0"/>
      </a:dk2>
      <a:lt2>
        <a:srgbClr val="FFC000"/>
      </a:lt2>
      <a:accent1>
        <a:srgbClr val="7030A0"/>
      </a:accent1>
      <a:accent2>
        <a:srgbClr val="FFC000"/>
      </a:accent2>
      <a:accent3>
        <a:srgbClr val="84E084"/>
      </a:accent3>
      <a:accent4>
        <a:srgbClr val="000000"/>
      </a:accent4>
      <a:accent5>
        <a:srgbClr val="C00000"/>
      </a:accent5>
      <a:accent6>
        <a:srgbClr val="858585"/>
      </a:accent6>
      <a:hlink>
        <a:srgbClr val="542378"/>
      </a:hlink>
      <a:folHlink>
        <a:srgbClr val="FFFF00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1">
        <a:dk1>
          <a:srgbClr val="000000"/>
        </a:dk1>
        <a:lt1>
          <a:srgbClr val="FFFFFF"/>
        </a:lt1>
        <a:dk2>
          <a:srgbClr val="0000CC"/>
        </a:dk2>
        <a:lt2>
          <a:srgbClr val="5F5F5F"/>
        </a:lt2>
        <a:accent1>
          <a:srgbClr val="33CC33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2D00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12">
        <a:dk1>
          <a:srgbClr val="000000"/>
        </a:dk1>
        <a:lt1>
          <a:srgbClr val="FFFFFF"/>
        </a:lt1>
        <a:dk2>
          <a:srgbClr val="0000CC"/>
        </a:dk2>
        <a:lt2>
          <a:srgbClr val="5F5F5F"/>
        </a:lt2>
        <a:accent1>
          <a:srgbClr val="33CC33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2D00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1554</TotalTime>
  <Words>866</Words>
  <Application>Microsoft Office PowerPoint</Application>
  <PresentationFormat>On-screen Show (4:3)</PresentationFormat>
  <Paragraphs>123</Paragraphs>
  <Slides>15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Wingdings</vt:lpstr>
      <vt:lpstr>Eclipse</vt:lpstr>
      <vt:lpstr>University Of North Alabama General Education Assessment</vt:lpstr>
      <vt:lpstr>Paradigm Shift: A Plan for Revising General Education at UNA</vt:lpstr>
      <vt:lpstr>History of General Education Assessment at UNA</vt:lpstr>
      <vt:lpstr>Problems/Issues Concerning General Education Assessment at UNA, cont.</vt:lpstr>
      <vt:lpstr>Outcome of General Education Assessment at UNA…</vt:lpstr>
      <vt:lpstr>Essential Questions Regarding General Education Assessment at UNA…</vt:lpstr>
      <vt:lpstr>Current Thinking of General Education (Typical US Higher Education View)</vt:lpstr>
      <vt:lpstr>Problems With Current Thinking of General Education</vt:lpstr>
      <vt:lpstr>General Education Paradigm Shift for UNA…</vt:lpstr>
      <vt:lpstr>Conceptual Framework of New General Education Paradigm</vt:lpstr>
      <vt:lpstr>Supporting Core Competencies through Learning Outcomes and General Education Component…</vt:lpstr>
      <vt:lpstr>Key Features of New Assessment Plan</vt:lpstr>
      <vt:lpstr>Process for Implementing New General Education Assessment Plan</vt:lpstr>
      <vt:lpstr>Timeline for New General Education Assessment</vt:lpstr>
      <vt:lpstr>PowerPoint Presentation</vt:lpstr>
    </vt:vector>
  </TitlesOfParts>
  <Company>University of West Georgia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IRP</dc:creator>
  <cp:lastModifiedBy>Adkison, Victoria B.</cp:lastModifiedBy>
  <cp:revision>104</cp:revision>
  <dcterms:created xsi:type="dcterms:W3CDTF">2007-08-05T23:44:36Z</dcterms:created>
  <dcterms:modified xsi:type="dcterms:W3CDTF">2015-04-01T13:36:45Z</dcterms:modified>
</cp:coreProperties>
</file>